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25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5.png" ContentType="image/png"/>
  <Override PartName="/ppt/media/image16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452124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1334520" y="3024720"/>
            <a:ext cx="452124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36511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334520" y="302472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3651120" y="302472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2863080" y="266868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4391640" y="266868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1334520" y="302472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2863080" y="302472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4391640" y="302472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1334520" y="2553480"/>
            <a:ext cx="4521240" cy="91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4521240" cy="681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2206080" cy="681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3651120" y="2668680"/>
            <a:ext cx="2206080" cy="681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720000" y="960120"/>
            <a:ext cx="10751760" cy="222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3651120" y="2668680"/>
            <a:ext cx="2206080" cy="681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1334520" y="302472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1334520" y="2553480"/>
            <a:ext cx="4521240" cy="91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2206080" cy="681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36511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3651120" y="302472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36511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1334520" y="3024720"/>
            <a:ext cx="452124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452124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1334520" y="3024720"/>
            <a:ext cx="452124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36511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1334520" y="302472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3651120" y="302472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2863080" y="266868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4391640" y="266868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1334520" y="302472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 type="body"/>
          </p:nvPr>
        </p:nvSpPr>
        <p:spPr>
          <a:xfrm>
            <a:off x="2863080" y="302472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 type="body"/>
          </p:nvPr>
        </p:nvSpPr>
        <p:spPr>
          <a:xfrm>
            <a:off x="4391640" y="302472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subTitle"/>
          </p:nvPr>
        </p:nvSpPr>
        <p:spPr>
          <a:xfrm>
            <a:off x="1334520" y="2553480"/>
            <a:ext cx="4521240" cy="91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4521240" cy="681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2206080" cy="681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3651120" y="2668680"/>
            <a:ext cx="2206080" cy="681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4521240" cy="681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subTitle"/>
          </p:nvPr>
        </p:nvSpPr>
        <p:spPr>
          <a:xfrm>
            <a:off x="720000" y="960120"/>
            <a:ext cx="10751760" cy="222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3651120" y="2668680"/>
            <a:ext cx="2206080" cy="681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1334520" y="302472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2206080" cy="681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36511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3651120" y="302472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36511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1334520" y="3024720"/>
            <a:ext cx="452124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452124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1334520" y="3024720"/>
            <a:ext cx="452124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36511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1334520" y="302472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3651120" y="302472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2863080" y="266868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4391640" y="266868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 type="body"/>
          </p:nvPr>
        </p:nvSpPr>
        <p:spPr>
          <a:xfrm>
            <a:off x="1334520" y="302472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6"/>
          <p:cNvSpPr>
            <a:spLocks noGrp="1"/>
          </p:cNvSpPr>
          <p:nvPr>
            <p:ph type="body"/>
          </p:nvPr>
        </p:nvSpPr>
        <p:spPr>
          <a:xfrm>
            <a:off x="2863080" y="302472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7"/>
          <p:cNvSpPr>
            <a:spLocks noGrp="1"/>
          </p:cNvSpPr>
          <p:nvPr>
            <p:ph type="body"/>
          </p:nvPr>
        </p:nvSpPr>
        <p:spPr>
          <a:xfrm>
            <a:off x="4391640" y="302472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subTitle"/>
          </p:nvPr>
        </p:nvSpPr>
        <p:spPr>
          <a:xfrm>
            <a:off x="1334520" y="2553480"/>
            <a:ext cx="4521240" cy="911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4521240" cy="681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2206080" cy="681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3651120" y="2668680"/>
            <a:ext cx="2206080" cy="681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2206080" cy="681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3651120" y="2668680"/>
            <a:ext cx="2206080" cy="681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subTitle"/>
          </p:nvPr>
        </p:nvSpPr>
        <p:spPr>
          <a:xfrm>
            <a:off x="720000" y="960120"/>
            <a:ext cx="10751760" cy="222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3651120" y="2668680"/>
            <a:ext cx="2206080" cy="681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1334520" y="302472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2206080" cy="681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36511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 type="body"/>
          </p:nvPr>
        </p:nvSpPr>
        <p:spPr>
          <a:xfrm>
            <a:off x="3651120" y="302472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36511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1334520" y="3024720"/>
            <a:ext cx="452124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452124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1334520" y="3024720"/>
            <a:ext cx="452124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body"/>
          </p:nvPr>
        </p:nvSpPr>
        <p:spPr>
          <a:xfrm>
            <a:off x="36511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body"/>
          </p:nvPr>
        </p:nvSpPr>
        <p:spPr>
          <a:xfrm>
            <a:off x="1334520" y="302472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5"/>
          <p:cNvSpPr>
            <a:spLocks noGrp="1"/>
          </p:cNvSpPr>
          <p:nvPr>
            <p:ph type="body"/>
          </p:nvPr>
        </p:nvSpPr>
        <p:spPr>
          <a:xfrm>
            <a:off x="3651120" y="302472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body"/>
          </p:nvPr>
        </p:nvSpPr>
        <p:spPr>
          <a:xfrm>
            <a:off x="2863080" y="266868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 type="body"/>
          </p:nvPr>
        </p:nvSpPr>
        <p:spPr>
          <a:xfrm>
            <a:off x="4391640" y="266868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5"/>
          <p:cNvSpPr>
            <a:spLocks noGrp="1"/>
          </p:cNvSpPr>
          <p:nvPr>
            <p:ph type="body"/>
          </p:nvPr>
        </p:nvSpPr>
        <p:spPr>
          <a:xfrm>
            <a:off x="1334520" y="302472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6"/>
          <p:cNvSpPr>
            <a:spLocks noGrp="1"/>
          </p:cNvSpPr>
          <p:nvPr>
            <p:ph type="body"/>
          </p:nvPr>
        </p:nvSpPr>
        <p:spPr>
          <a:xfrm>
            <a:off x="2863080" y="302472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7"/>
          <p:cNvSpPr>
            <a:spLocks noGrp="1"/>
          </p:cNvSpPr>
          <p:nvPr>
            <p:ph type="body"/>
          </p:nvPr>
        </p:nvSpPr>
        <p:spPr>
          <a:xfrm>
            <a:off x="4391640" y="3024720"/>
            <a:ext cx="14554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720000" y="960120"/>
            <a:ext cx="10751760" cy="222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3651120" y="2668680"/>
            <a:ext cx="2206080" cy="681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1334520" y="302472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2206080" cy="681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36511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3651120" y="302472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3651120" y="2668680"/>
            <a:ext cx="220608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1334520" y="3024720"/>
            <a:ext cx="4521240" cy="32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272;g10fcb560951_0_1169" descr=""/>
          <p:cNvPicPr/>
          <p:nvPr/>
        </p:nvPicPr>
        <p:blipFill>
          <a:blip r:embed="rId2"/>
          <a:stretch/>
        </p:blipFill>
        <p:spPr>
          <a:xfrm>
            <a:off x="6770520" y="0"/>
            <a:ext cx="5421240" cy="685764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623880" y="1397880"/>
            <a:ext cx="9119520" cy="3402720"/>
          </a:xfrm>
          <a:prstGeom prst="rect">
            <a:avLst/>
          </a:prstGeom>
        </p:spPr>
        <p:txBody>
          <a:bodyPr lIns="0" rIns="122040" tIns="122040" bIns="122040" anchor="b"/>
          <a:p>
            <a:r>
              <a:rPr b="0" lang="ru-RU" sz="59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5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" name="Google Shape;275;g10fcb560951_0_1169" descr=""/>
          <p:cNvPicPr/>
          <p:nvPr/>
        </p:nvPicPr>
        <p:blipFill>
          <a:blip r:embed="rId3"/>
          <a:stretch/>
        </p:blipFill>
        <p:spPr>
          <a:xfrm>
            <a:off x="623880" y="240120"/>
            <a:ext cx="640080" cy="640080"/>
          </a:xfrm>
          <a:prstGeom prst="rect">
            <a:avLst/>
          </a:prstGeom>
          <a:ln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/>
          <a:p>
            <a:r>
              <a:rPr b="0" lang="ru-RU" sz="35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4521240" cy="68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1334520" y="4118400"/>
            <a:ext cx="4521240" cy="68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1334520" y="5568120"/>
            <a:ext cx="4521240" cy="68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6950520" y="2668680"/>
            <a:ext cx="4521240" cy="68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6950520" y="4118400"/>
            <a:ext cx="4521240" cy="68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6950520" y="5568120"/>
            <a:ext cx="4521240" cy="68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7" name="Google Shape;291;g10fcb560951_0_1174" descr=""/>
          <p:cNvPicPr/>
          <p:nvPr/>
        </p:nvPicPr>
        <p:blipFill>
          <a:blip r:embed="rId2"/>
          <a:stretch/>
        </p:blipFill>
        <p:spPr>
          <a:xfrm>
            <a:off x="11472120" y="6239880"/>
            <a:ext cx="388440" cy="37764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720000" y="960120"/>
            <a:ext cx="10751760" cy="479520"/>
          </a:xfrm>
          <a:prstGeom prst="rect">
            <a:avLst/>
          </a:prstGeom>
        </p:spPr>
        <p:txBody>
          <a:bodyPr lIns="0" rIns="0" tIns="0" bIns="0"/>
          <a:p>
            <a:r>
              <a:rPr b="0" lang="ru-RU" sz="35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1334520" y="2668680"/>
            <a:ext cx="4521240" cy="68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1334520" y="4118400"/>
            <a:ext cx="4521240" cy="68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1334520" y="5568120"/>
            <a:ext cx="4521240" cy="68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body"/>
          </p:nvPr>
        </p:nvSpPr>
        <p:spPr>
          <a:xfrm>
            <a:off x="6950520" y="2668680"/>
            <a:ext cx="4521240" cy="68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6"/>
          <p:cNvSpPr>
            <a:spLocks noGrp="1"/>
          </p:cNvSpPr>
          <p:nvPr>
            <p:ph type="body"/>
          </p:nvPr>
        </p:nvSpPr>
        <p:spPr>
          <a:xfrm>
            <a:off x="6950520" y="4118400"/>
            <a:ext cx="4521240" cy="68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7"/>
          <p:cNvSpPr>
            <a:spLocks noGrp="1"/>
          </p:cNvSpPr>
          <p:nvPr>
            <p:ph type="body"/>
          </p:nvPr>
        </p:nvSpPr>
        <p:spPr>
          <a:xfrm>
            <a:off x="6950520" y="5568120"/>
            <a:ext cx="4521240" cy="68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3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1" name="Google Shape;189;g10fcb560951_0_1072" descr=""/>
          <p:cNvPicPr/>
          <p:nvPr/>
        </p:nvPicPr>
        <p:blipFill>
          <a:blip r:embed="rId2"/>
          <a:stretch/>
        </p:blipFill>
        <p:spPr>
          <a:xfrm>
            <a:off x="11472120" y="6239880"/>
            <a:ext cx="388440" cy="37764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293;g10fcb560951_0_1190" descr=""/>
          <p:cNvPicPr/>
          <p:nvPr/>
        </p:nvPicPr>
        <p:blipFill>
          <a:blip r:embed="rId2"/>
          <a:stretch/>
        </p:blipFill>
        <p:spPr>
          <a:xfrm>
            <a:off x="5672160" y="0"/>
            <a:ext cx="6519600" cy="6857640"/>
          </a:xfrm>
          <a:prstGeom prst="rect">
            <a:avLst/>
          </a:prstGeom>
          <a:ln>
            <a:noFill/>
          </a:ln>
        </p:spPr>
      </p:pic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720000" y="2448000"/>
            <a:ext cx="10751760" cy="2396880"/>
          </a:xfrm>
          <a:prstGeom prst="rect">
            <a:avLst/>
          </a:prstGeom>
        </p:spPr>
        <p:txBody>
          <a:bodyPr lIns="0" rIns="122040" tIns="122040" bIns="122040" anchor="b"/>
          <a:p>
            <a:r>
              <a:rPr b="0" lang="ru-RU" sz="59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5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0" name="Google Shape;297;g10fcb560951_0_1190" descr=""/>
          <p:cNvPicPr/>
          <p:nvPr/>
        </p:nvPicPr>
        <p:blipFill>
          <a:blip r:embed="rId3"/>
          <a:stretch/>
        </p:blipFill>
        <p:spPr>
          <a:xfrm>
            <a:off x="11472120" y="6239880"/>
            <a:ext cx="388440" cy="37764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extShape 1"/>
          <p:cNvSpPr txBox="1"/>
          <p:nvPr/>
        </p:nvSpPr>
        <p:spPr>
          <a:xfrm>
            <a:off x="623880" y="1397880"/>
            <a:ext cx="10261080" cy="3402720"/>
          </a:xfrm>
          <a:prstGeom prst="rect">
            <a:avLst/>
          </a:prstGeom>
          <a:noFill/>
          <a:ln>
            <a:noFill/>
          </a:ln>
        </p:spPr>
        <p:txBody>
          <a:bodyPr lIns="0" rIns="122040" tIns="122040" bIns="122040" anchor="b"/>
          <a:p>
            <a:pPr>
              <a:lnSpc>
                <a:spcPct val="100000"/>
              </a:lnSpc>
            </a:pPr>
            <a:r>
              <a:rPr b="0" lang="ru-RU" sz="5900" spc="-1" strike="noStrike">
                <a:solidFill>
                  <a:srgbClr val="000000"/>
                </a:solidFill>
                <a:latin typeface="IBM Plex Sans SemiBold"/>
                <a:ea typeface="IBM Plex Sans SemiBold"/>
              </a:rPr>
              <a:t>Тематическое моделирование ARTM</a:t>
            </a:r>
            <a:endParaRPr b="0" lang="ru-RU" sz="5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TextShape 1"/>
          <p:cNvSpPr txBox="1"/>
          <p:nvPr/>
        </p:nvSpPr>
        <p:spPr>
          <a:xfrm>
            <a:off x="720000" y="1919880"/>
            <a:ext cx="10751760" cy="3977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Базовый вариант регуляризации — сглаживание параметров заданными вероятностными распределениями.</a:t>
            </a: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Применим общие формулы ЕМ-алгоритмы из теоремы. Получим итоговые выражения для М-шага:</a:t>
            </a:r>
            <a:endParaRPr b="0" lang="ru-RU" sz="1900" spc="-1" strike="noStrike">
              <a:latin typeface="Arial"/>
            </a:endParaRPr>
          </a:p>
        </p:txBody>
      </p:sp>
      <p:sp>
        <p:nvSpPr>
          <p:cNvPr id="207" name="TextShape 2"/>
          <p:cNvSpPr txBox="1"/>
          <p:nvPr/>
        </p:nvSpPr>
        <p:spPr>
          <a:xfrm>
            <a:off x="720000" y="960120"/>
            <a:ext cx="10751760" cy="958680"/>
          </a:xfrm>
          <a:prstGeom prst="rect">
            <a:avLst/>
          </a:prstGeom>
          <a:noFill/>
          <a:ln>
            <a:noFill/>
          </a:ln>
        </p:spPr>
        <p:txBody>
          <a:bodyPr lIns="0" rIns="0" tIns="7200" bIns="0"/>
          <a:p>
            <a:pPr>
              <a:lnSpc>
                <a:spcPct val="85000"/>
              </a:lnSpc>
            </a:pPr>
            <a:r>
              <a:rPr b="0" lang="ru-RU" sz="3500" spc="-1" strike="noStrike">
                <a:solidFill>
                  <a:srgbClr val="000000"/>
                </a:solidFill>
                <a:latin typeface="IBM Plex Sans SemiBold"/>
                <a:ea typeface="IBM Plex Sans SemiBold"/>
              </a:rPr>
              <a:t>Пример регуляризатора: сглаживание</a:t>
            </a:r>
            <a:endParaRPr b="0" lang="ru-RU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CustomShape 3"/>
          <p:cNvSpPr/>
          <p:nvPr/>
        </p:nvSpPr>
        <p:spPr>
          <a:xfrm>
            <a:off x="720000" y="203040"/>
            <a:ext cx="10751760" cy="47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47880" bIns="47880" anchor="ctr"/>
          <a:p>
            <a:pPr marL="12600">
              <a:lnSpc>
                <a:spcPct val="85000"/>
              </a:lnSpc>
            </a:pPr>
            <a:r>
              <a:rPr b="0" lang="ru-RU" sz="16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Тематическое моделирование ARTM</a:t>
            </a:r>
            <a:endParaRPr b="0" lang="ru-RU" sz="1600" spc="-1" strike="noStrike">
              <a:latin typeface="Arial"/>
            </a:endParaRPr>
          </a:p>
        </p:txBody>
      </p:sp>
      <p:pic>
        <p:nvPicPr>
          <p:cNvPr id="209" name="Google Shape;566;g10fcb560951_0_1472" descr=""/>
          <p:cNvPicPr/>
          <p:nvPr/>
        </p:nvPicPr>
        <p:blipFill>
          <a:blip r:embed="rId1"/>
          <a:srcRect l="35392" t="71265" r="24202" b="2945"/>
          <a:stretch/>
        </p:blipFill>
        <p:spPr>
          <a:xfrm>
            <a:off x="720000" y="3840120"/>
            <a:ext cx="2161800" cy="912240"/>
          </a:xfrm>
          <a:prstGeom prst="rect">
            <a:avLst/>
          </a:prstGeom>
          <a:ln>
            <a:noFill/>
          </a:ln>
        </p:spPr>
      </p:pic>
      <p:pic>
        <p:nvPicPr>
          <p:cNvPr id="210" name="Google Shape;567;g10fcb560951_0_1472" descr=""/>
          <p:cNvPicPr/>
          <p:nvPr/>
        </p:nvPicPr>
        <p:blipFill>
          <a:blip r:embed="rId2"/>
          <a:srcRect l="14031" t="32097" r="1784" b="53146"/>
          <a:stretch/>
        </p:blipFill>
        <p:spPr>
          <a:xfrm>
            <a:off x="720000" y="2618640"/>
            <a:ext cx="4505040" cy="521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Shape 1"/>
          <p:cNvSpPr txBox="1"/>
          <p:nvPr/>
        </p:nvSpPr>
        <p:spPr>
          <a:xfrm>
            <a:off x="720000" y="1919880"/>
            <a:ext cx="10751760" cy="3977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Противоположная стратегия регуляризации — разреживание. В ряде случаев оно приводит к получению более интерпретируемых тем и полезно с точки зрения оптимизации ресурсов при обучении.</a:t>
            </a: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Потребуем, чтобы столбцы </a:t>
            </a:r>
            <a:r>
              <a:rPr b="0" i="1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ф</a:t>
            </a:r>
            <a:r>
              <a:rPr b="0" i="1" lang="ru-RU" sz="1900" spc="-1" strike="noStrike" baseline="-25000">
                <a:solidFill>
                  <a:srgbClr val="000000"/>
                </a:solidFill>
                <a:latin typeface="IBM Plex Sans"/>
                <a:ea typeface="IBM Plex Sans"/>
              </a:rPr>
              <a:t>t</a:t>
            </a:r>
            <a:r>
              <a:rPr b="0" i="1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 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и</a:t>
            </a:r>
            <a:r>
              <a:rPr b="0" i="1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 Θ</a:t>
            </a:r>
            <a:r>
              <a:rPr b="0" i="1" lang="ru-RU" sz="1900" spc="-1" strike="noStrike" baseline="-25000">
                <a:solidFill>
                  <a:srgbClr val="000000"/>
                </a:solidFill>
                <a:latin typeface="IBM Plex Sans"/>
                <a:ea typeface="IBM Plex Sans"/>
              </a:rPr>
              <a:t>d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 были далеки от заданных распределений KL-дивергенции.</a:t>
            </a: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Итоговый регуляризатор и формулы М-шага получатся такими же, как и при сглаживании, но с противоположным знаком.</a:t>
            </a: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Разреживание и сглаживание можно успешно комбинировать в разных частях одной модели.</a:t>
            </a:r>
            <a:endParaRPr b="0" lang="ru-RU" sz="1900" spc="-1" strike="noStrike">
              <a:latin typeface="Arial"/>
            </a:endParaRPr>
          </a:p>
        </p:txBody>
      </p:sp>
      <p:sp>
        <p:nvSpPr>
          <p:cNvPr id="212" name="TextShape 2"/>
          <p:cNvSpPr txBox="1"/>
          <p:nvPr/>
        </p:nvSpPr>
        <p:spPr>
          <a:xfrm>
            <a:off x="720000" y="960120"/>
            <a:ext cx="10751760" cy="958680"/>
          </a:xfrm>
          <a:prstGeom prst="rect">
            <a:avLst/>
          </a:prstGeom>
          <a:noFill/>
          <a:ln>
            <a:noFill/>
          </a:ln>
        </p:spPr>
        <p:txBody>
          <a:bodyPr lIns="0" rIns="0" tIns="7200" bIns="0"/>
          <a:p>
            <a:pPr>
              <a:lnSpc>
                <a:spcPct val="85000"/>
              </a:lnSpc>
            </a:pPr>
            <a:r>
              <a:rPr b="0" lang="ru-RU" sz="3500" spc="-1" strike="noStrike">
                <a:solidFill>
                  <a:srgbClr val="000000"/>
                </a:solidFill>
                <a:latin typeface="IBM Plex Sans SemiBold"/>
                <a:ea typeface="IBM Plex Sans SemiBold"/>
              </a:rPr>
              <a:t>Пример регуляризатора: разреживание</a:t>
            </a:r>
            <a:endParaRPr b="0" lang="ru-RU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CustomShape 3"/>
          <p:cNvSpPr/>
          <p:nvPr/>
        </p:nvSpPr>
        <p:spPr>
          <a:xfrm>
            <a:off x="720000" y="203040"/>
            <a:ext cx="10751760" cy="47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47880" bIns="47880" anchor="ctr"/>
          <a:p>
            <a:pPr marL="12600">
              <a:lnSpc>
                <a:spcPct val="85000"/>
              </a:lnSpc>
            </a:pPr>
            <a:r>
              <a:rPr b="0" lang="ru-RU" sz="16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Тематическое моделирование ARTM</a:t>
            </a:r>
            <a:endParaRPr b="0" lang="ru-RU" sz="16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Shape 1"/>
          <p:cNvSpPr txBox="1"/>
          <p:nvPr/>
        </p:nvSpPr>
        <p:spPr>
          <a:xfrm>
            <a:off x="720000" y="1919880"/>
            <a:ext cx="10751760" cy="3977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На практике разрежённые модели полезны, однако ещё лучше, если модель разрежена так, чтобы темы получались как можно более различными.</a:t>
            </a: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endParaRPr b="0" lang="ru-RU" sz="1900" spc="-1" strike="noStrike">
              <a:latin typeface="Arial"/>
            </a:endParaRPr>
          </a:p>
        </p:txBody>
      </p:sp>
      <p:sp>
        <p:nvSpPr>
          <p:cNvPr id="215" name="TextShape 2"/>
          <p:cNvSpPr txBox="1"/>
          <p:nvPr/>
        </p:nvSpPr>
        <p:spPr>
          <a:xfrm>
            <a:off x="720000" y="960120"/>
            <a:ext cx="10751760" cy="958680"/>
          </a:xfrm>
          <a:prstGeom prst="rect">
            <a:avLst/>
          </a:prstGeom>
          <a:noFill/>
          <a:ln>
            <a:noFill/>
          </a:ln>
        </p:spPr>
        <p:txBody>
          <a:bodyPr lIns="0" rIns="0" tIns="7200" bIns="0"/>
          <a:p>
            <a:pPr>
              <a:lnSpc>
                <a:spcPct val="85000"/>
              </a:lnSpc>
            </a:pPr>
            <a:r>
              <a:rPr b="0" lang="ru-RU" sz="3500" spc="-1" strike="noStrike">
                <a:solidFill>
                  <a:srgbClr val="000000"/>
                </a:solidFill>
                <a:latin typeface="IBM Plex Sans SemiBold"/>
                <a:ea typeface="IBM Plex Sans SemiBold"/>
              </a:rPr>
              <a:t>Пример регуляризатора: разреживание</a:t>
            </a:r>
            <a:endParaRPr b="0" lang="ru-RU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CustomShape 3"/>
          <p:cNvSpPr/>
          <p:nvPr/>
        </p:nvSpPr>
        <p:spPr>
          <a:xfrm>
            <a:off x="720000" y="203040"/>
            <a:ext cx="10751760" cy="47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47880" bIns="47880" anchor="ctr"/>
          <a:p>
            <a:pPr marL="12600">
              <a:lnSpc>
                <a:spcPct val="85000"/>
              </a:lnSpc>
            </a:pPr>
            <a:r>
              <a:rPr b="0" lang="ru-RU" sz="16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Тематическое моделирование ARTM</a:t>
            </a:r>
            <a:endParaRPr b="0" lang="ru-RU" sz="1600" spc="-1" strike="noStrike">
              <a:latin typeface="Arial"/>
            </a:endParaRPr>
          </a:p>
        </p:txBody>
      </p:sp>
      <p:pic>
        <p:nvPicPr>
          <p:cNvPr id="217" name="Google Shape;582;g10fcb560951_0_1436" descr=""/>
          <p:cNvPicPr/>
          <p:nvPr/>
        </p:nvPicPr>
        <p:blipFill>
          <a:blip r:embed="rId1"/>
          <a:srcRect l="9418" t="26263" r="4704" b="4664"/>
          <a:stretch/>
        </p:blipFill>
        <p:spPr>
          <a:xfrm>
            <a:off x="720000" y="2667960"/>
            <a:ext cx="5556600" cy="2679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TextShape 1"/>
          <p:cNvSpPr txBox="1"/>
          <p:nvPr/>
        </p:nvSpPr>
        <p:spPr>
          <a:xfrm>
            <a:off x="720000" y="1919880"/>
            <a:ext cx="10751760" cy="3977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Формализуем требование различности тем с помощью такого регуляризатора:</a:t>
            </a: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Применим теорему и получим формулы M-шага:</a:t>
            </a: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Получился разреживающий регуляризатор. Напрямую он работает только с матрицей Ф.</a:t>
            </a: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endParaRPr b="0" lang="ru-RU" sz="1900" spc="-1" strike="noStrike">
              <a:latin typeface="Arial"/>
            </a:endParaRPr>
          </a:p>
        </p:txBody>
      </p:sp>
      <p:sp>
        <p:nvSpPr>
          <p:cNvPr id="219" name="TextShape 2"/>
          <p:cNvSpPr txBox="1"/>
          <p:nvPr/>
        </p:nvSpPr>
        <p:spPr>
          <a:xfrm>
            <a:off x="720000" y="960120"/>
            <a:ext cx="10751760" cy="958680"/>
          </a:xfrm>
          <a:prstGeom prst="rect">
            <a:avLst/>
          </a:prstGeom>
          <a:noFill/>
          <a:ln>
            <a:noFill/>
          </a:ln>
        </p:spPr>
        <p:txBody>
          <a:bodyPr lIns="0" rIns="0" tIns="7200" bIns="0"/>
          <a:p>
            <a:pPr>
              <a:lnSpc>
                <a:spcPct val="85000"/>
              </a:lnSpc>
            </a:pPr>
            <a:r>
              <a:rPr b="0" lang="ru-RU" sz="3500" spc="-1" strike="noStrike">
                <a:solidFill>
                  <a:srgbClr val="000000"/>
                </a:solidFill>
                <a:latin typeface="IBM Plex Sans SemiBold"/>
                <a:ea typeface="IBM Plex Sans SemiBold"/>
              </a:rPr>
              <a:t>Пример регуляризатора: декорреляция</a:t>
            </a:r>
            <a:endParaRPr b="0" lang="ru-RU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CustomShape 3"/>
          <p:cNvSpPr/>
          <p:nvPr/>
        </p:nvSpPr>
        <p:spPr>
          <a:xfrm>
            <a:off x="720000" y="203040"/>
            <a:ext cx="10751760" cy="47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47880" bIns="47880" anchor="ctr"/>
          <a:p>
            <a:pPr marL="12600">
              <a:lnSpc>
                <a:spcPct val="85000"/>
              </a:lnSpc>
            </a:pPr>
            <a:r>
              <a:rPr b="0" lang="ru-RU" sz="16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Тематическое моделирование ARTM</a:t>
            </a:r>
            <a:endParaRPr b="0" lang="ru-RU" sz="1600" spc="-1" strike="noStrike">
              <a:latin typeface="Arial"/>
            </a:endParaRPr>
          </a:p>
        </p:txBody>
      </p:sp>
      <p:pic>
        <p:nvPicPr>
          <p:cNvPr id="221" name="Google Shape;590;g10fcb560951_0_1426" descr=""/>
          <p:cNvPicPr/>
          <p:nvPr/>
        </p:nvPicPr>
        <p:blipFill>
          <a:blip r:embed="rId1"/>
          <a:srcRect l="24151" t="61818" r="18604" b="21034"/>
          <a:stretch/>
        </p:blipFill>
        <p:spPr>
          <a:xfrm>
            <a:off x="720000" y="3646440"/>
            <a:ext cx="3838320" cy="756720"/>
          </a:xfrm>
          <a:prstGeom prst="rect">
            <a:avLst/>
          </a:prstGeom>
          <a:ln>
            <a:noFill/>
          </a:ln>
        </p:spPr>
      </p:pic>
      <p:pic>
        <p:nvPicPr>
          <p:cNvPr id="222" name="Google Shape;591;g10fcb560951_0_1426" descr=""/>
          <p:cNvPicPr/>
          <p:nvPr/>
        </p:nvPicPr>
        <p:blipFill>
          <a:blip r:embed="rId2"/>
          <a:srcRect l="19182" t="29841" r="12926" b="53011"/>
          <a:stretch/>
        </p:blipFill>
        <p:spPr>
          <a:xfrm>
            <a:off x="720000" y="2293200"/>
            <a:ext cx="4552560" cy="756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TextShape 1"/>
          <p:cNvSpPr txBox="1"/>
          <p:nvPr/>
        </p:nvSpPr>
        <p:spPr>
          <a:xfrm>
            <a:off x="720000" y="1919880"/>
            <a:ext cx="10751760" cy="3977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609480" indent="-450360">
              <a:lnSpc>
                <a:spcPct val="115000"/>
              </a:lnSpc>
              <a:buClr>
                <a:srgbClr val="000000"/>
              </a:buClr>
              <a:buFont typeface="IBM Plex Sans"/>
              <a:buChar char=""/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Задача тематического моделирования имеет бесконечно много решений;</a:t>
            </a:r>
            <a:endParaRPr b="0" lang="ru-RU" sz="1900" spc="-1" strike="noStrike">
              <a:latin typeface="Arial"/>
            </a:endParaRPr>
          </a:p>
          <a:p>
            <a:pPr marL="609480" indent="-450360">
              <a:lnSpc>
                <a:spcPct val="115000"/>
              </a:lnSpc>
              <a:buClr>
                <a:srgbClr val="000000"/>
              </a:buClr>
              <a:buFont typeface="IBM Plex Sans"/>
              <a:buChar char=""/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Регуляция позволяет наложить дополнительные требования на модель;</a:t>
            </a:r>
            <a:endParaRPr b="0" lang="ru-RU" sz="1900" spc="-1" strike="noStrike">
              <a:latin typeface="Arial"/>
            </a:endParaRPr>
          </a:p>
          <a:p>
            <a:pPr marL="609480" indent="-450360">
              <a:lnSpc>
                <a:spcPct val="115000"/>
              </a:lnSpc>
              <a:buClr>
                <a:srgbClr val="000000"/>
              </a:buClr>
              <a:buFont typeface="IBM Plex Sans"/>
              <a:buChar char=""/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Подход аддитивной регуляризации ARTM позволяет обучать модели с любым набором дополнительных требований;</a:t>
            </a:r>
            <a:endParaRPr b="0" lang="ru-RU" sz="1900" spc="-1" strike="noStrike">
              <a:latin typeface="Arial"/>
            </a:endParaRPr>
          </a:p>
          <a:p>
            <a:pPr marL="609480" indent="-450360">
              <a:lnSpc>
                <a:spcPct val="115000"/>
              </a:lnSpc>
              <a:buClr>
                <a:srgbClr val="000000"/>
              </a:buClr>
              <a:buFont typeface="IBM Plex Sans"/>
              <a:buChar char=""/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Простейшие регуляризаторы позволяют сглаживать или разреживать модель;</a:t>
            </a:r>
            <a:endParaRPr b="0" lang="ru-RU" sz="1900" spc="-1" strike="noStrike">
              <a:latin typeface="Arial"/>
            </a:endParaRPr>
          </a:p>
          <a:p>
            <a:pPr marL="609480" indent="-450360">
              <a:lnSpc>
                <a:spcPct val="115000"/>
              </a:lnSpc>
              <a:buClr>
                <a:srgbClr val="000000"/>
              </a:buClr>
              <a:buFont typeface="IBM Plex Sans"/>
              <a:buChar char=""/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Регуляризатор декорреляции даёт возможность обучать модели с различными темами.</a:t>
            </a:r>
            <a:endParaRPr b="0" lang="ru-RU" sz="1900" spc="-1" strike="noStrike">
              <a:latin typeface="Arial"/>
            </a:endParaRPr>
          </a:p>
        </p:txBody>
      </p:sp>
      <p:sp>
        <p:nvSpPr>
          <p:cNvPr id="224" name="TextShape 2"/>
          <p:cNvSpPr txBox="1"/>
          <p:nvPr/>
        </p:nvSpPr>
        <p:spPr>
          <a:xfrm>
            <a:off x="720000" y="960120"/>
            <a:ext cx="10751760" cy="958680"/>
          </a:xfrm>
          <a:prstGeom prst="rect">
            <a:avLst/>
          </a:prstGeom>
          <a:noFill/>
          <a:ln>
            <a:noFill/>
          </a:ln>
        </p:spPr>
        <p:txBody>
          <a:bodyPr lIns="0" rIns="0" tIns="7200" bIns="0"/>
          <a:p>
            <a:pPr>
              <a:lnSpc>
                <a:spcPct val="85000"/>
              </a:lnSpc>
            </a:pPr>
            <a:r>
              <a:rPr b="0" lang="ru-RU" sz="3500" spc="-1" strike="noStrike">
                <a:solidFill>
                  <a:srgbClr val="000000"/>
                </a:solidFill>
                <a:latin typeface="IBM Plex Sans SemiBold"/>
                <a:ea typeface="IBM Plex Sans SemiBold"/>
              </a:rPr>
              <a:t>Основные выводы</a:t>
            </a:r>
            <a:endParaRPr b="0" lang="ru-RU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CustomShape 3"/>
          <p:cNvSpPr/>
          <p:nvPr/>
        </p:nvSpPr>
        <p:spPr>
          <a:xfrm>
            <a:off x="720000" y="203040"/>
            <a:ext cx="10751760" cy="47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47880" bIns="47880" anchor="ctr"/>
          <a:p>
            <a:pPr marL="12600">
              <a:lnSpc>
                <a:spcPct val="85000"/>
              </a:lnSpc>
            </a:pPr>
            <a:r>
              <a:rPr b="0" lang="ru-RU" sz="16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Тематическое моделирование ARTM</a:t>
            </a:r>
            <a:endParaRPr b="0" lang="ru-RU" sz="1600" spc="-1" strike="noStrike"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720000" y="1919880"/>
            <a:ext cx="10751760" cy="3977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609480" indent="-450360">
              <a:lnSpc>
                <a:spcPct val="115000"/>
              </a:lnSpc>
              <a:buClr>
                <a:srgbClr val="000000"/>
              </a:buClr>
              <a:buFont typeface="IBM Plex Sans"/>
              <a:buChar char=""/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ARTM теория;</a:t>
            </a:r>
            <a:endParaRPr b="0" lang="ru-RU" sz="1900" spc="-1" strike="noStrike">
              <a:latin typeface="Arial"/>
            </a:endParaRPr>
          </a:p>
          <a:p>
            <a:pPr marL="609480" indent="-450360">
              <a:lnSpc>
                <a:spcPct val="115000"/>
              </a:lnSpc>
              <a:buClr>
                <a:srgbClr val="000000"/>
              </a:buClr>
              <a:buFont typeface="IBM Plex Sans"/>
              <a:buChar char=""/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Практика BigARTM.</a:t>
            </a:r>
            <a:endParaRPr b="0" lang="ru-RU" sz="1900" spc="-1" strike="noStrike">
              <a:latin typeface="Arial"/>
            </a:endParaRPr>
          </a:p>
        </p:txBody>
      </p:sp>
      <p:sp>
        <p:nvSpPr>
          <p:cNvPr id="169" name="TextShape 2"/>
          <p:cNvSpPr txBox="1"/>
          <p:nvPr/>
        </p:nvSpPr>
        <p:spPr>
          <a:xfrm>
            <a:off x="720000" y="960120"/>
            <a:ext cx="10751760" cy="958680"/>
          </a:xfrm>
          <a:prstGeom prst="rect">
            <a:avLst/>
          </a:prstGeom>
          <a:noFill/>
          <a:ln>
            <a:noFill/>
          </a:ln>
        </p:spPr>
        <p:txBody>
          <a:bodyPr lIns="0" rIns="0" tIns="7200" bIns="0"/>
          <a:p>
            <a:pPr>
              <a:lnSpc>
                <a:spcPct val="85000"/>
              </a:lnSpc>
            </a:pPr>
            <a:r>
              <a:rPr b="0" lang="ru-RU" sz="3500" spc="-1" strike="noStrike">
                <a:solidFill>
                  <a:srgbClr val="000000"/>
                </a:solidFill>
                <a:latin typeface="IBM Plex Sans SemiBold"/>
                <a:ea typeface="IBM Plex Sans SemiBold"/>
              </a:rPr>
              <a:t>На этом уроке</a:t>
            </a:r>
            <a:endParaRPr b="0" lang="ru-RU" sz="35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0" name="Google Shape;495;g10fcb560951_0_258" descr=""/>
          <p:cNvPicPr/>
          <p:nvPr/>
        </p:nvPicPr>
        <p:blipFill>
          <a:blip r:embed="rId1"/>
          <a:stretch/>
        </p:blipFill>
        <p:spPr>
          <a:xfrm>
            <a:off x="7243560" y="2639880"/>
            <a:ext cx="2840760" cy="2399760"/>
          </a:xfrm>
          <a:prstGeom prst="rect">
            <a:avLst/>
          </a:prstGeom>
          <a:ln>
            <a:noFill/>
          </a:ln>
        </p:spPr>
      </p:pic>
      <p:sp>
        <p:nvSpPr>
          <p:cNvPr id="171" name="CustomShape 3"/>
          <p:cNvSpPr/>
          <p:nvPr/>
        </p:nvSpPr>
        <p:spPr>
          <a:xfrm>
            <a:off x="720000" y="203040"/>
            <a:ext cx="10751760" cy="47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47880" bIns="47880" anchor="ctr"/>
          <a:p>
            <a:pPr marL="12600">
              <a:lnSpc>
                <a:spcPct val="85000"/>
              </a:lnSpc>
            </a:pPr>
            <a:r>
              <a:rPr b="0" lang="ru-RU" sz="16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Начало работы</a:t>
            </a:r>
            <a:endParaRPr b="0" lang="ru-RU" sz="16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extShape 1"/>
          <p:cNvSpPr txBox="1"/>
          <p:nvPr/>
        </p:nvSpPr>
        <p:spPr>
          <a:xfrm>
            <a:off x="720000" y="1919880"/>
            <a:ext cx="10751760" cy="3977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15000"/>
              </a:lnSpc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Функционал правдоподобия:</a:t>
            </a: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Органические стохастичности на матрицы:</a:t>
            </a: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Можно решить с помощью EM-алгоритма:</a:t>
            </a:r>
            <a:endParaRPr b="0" lang="ru-RU" sz="1900" spc="-1" strike="noStrike">
              <a:latin typeface="Arial"/>
            </a:endParaRPr>
          </a:p>
        </p:txBody>
      </p:sp>
      <p:sp>
        <p:nvSpPr>
          <p:cNvPr id="173" name="TextShape 2"/>
          <p:cNvSpPr txBox="1"/>
          <p:nvPr/>
        </p:nvSpPr>
        <p:spPr>
          <a:xfrm>
            <a:off x="720000" y="960120"/>
            <a:ext cx="10751760" cy="958680"/>
          </a:xfrm>
          <a:prstGeom prst="rect">
            <a:avLst/>
          </a:prstGeom>
          <a:noFill/>
          <a:ln>
            <a:noFill/>
          </a:ln>
        </p:spPr>
        <p:txBody>
          <a:bodyPr lIns="0" rIns="0" tIns="7200" bIns="0"/>
          <a:p>
            <a:pPr>
              <a:lnSpc>
                <a:spcPct val="85000"/>
              </a:lnSpc>
            </a:pPr>
            <a:r>
              <a:rPr b="0" lang="ru-RU" sz="3500" spc="-1" strike="noStrike">
                <a:solidFill>
                  <a:srgbClr val="000000"/>
                </a:solidFill>
                <a:latin typeface="IBM Plex Sans SemiBold"/>
                <a:ea typeface="IBM Plex Sans SemiBold"/>
              </a:rPr>
              <a:t>Операционная задача</a:t>
            </a:r>
            <a:endParaRPr b="0" lang="ru-RU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CustomShape 3"/>
          <p:cNvSpPr/>
          <p:nvPr/>
        </p:nvSpPr>
        <p:spPr>
          <a:xfrm>
            <a:off x="720000" y="203040"/>
            <a:ext cx="10751760" cy="47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47880" bIns="47880" anchor="ctr"/>
          <a:p>
            <a:pPr marL="12600">
              <a:lnSpc>
                <a:spcPct val="85000"/>
              </a:lnSpc>
            </a:pPr>
            <a:r>
              <a:rPr b="0" lang="ru-RU" sz="16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Тематическое моделирование ARTM</a:t>
            </a:r>
            <a:endParaRPr b="0" lang="ru-RU" sz="1600" spc="-1" strike="noStrike">
              <a:latin typeface="Arial"/>
            </a:endParaRPr>
          </a:p>
        </p:txBody>
      </p:sp>
      <p:pic>
        <p:nvPicPr>
          <p:cNvPr id="175" name="Google Shape;504;g10fcb560951_0_265" descr=""/>
          <p:cNvPicPr/>
          <p:nvPr/>
        </p:nvPicPr>
        <p:blipFill>
          <a:blip r:embed="rId1"/>
          <a:srcRect l="30725" t="41651" r="2904" b="19624"/>
          <a:stretch/>
        </p:blipFill>
        <p:spPr>
          <a:xfrm>
            <a:off x="720000" y="3613320"/>
            <a:ext cx="3808440" cy="1546200"/>
          </a:xfrm>
          <a:prstGeom prst="rect">
            <a:avLst/>
          </a:prstGeom>
          <a:ln>
            <a:noFill/>
          </a:ln>
        </p:spPr>
      </p:pic>
      <p:pic>
        <p:nvPicPr>
          <p:cNvPr id="176" name="Google Shape;505;g10fcb560951_0_265" descr=""/>
          <p:cNvPicPr/>
          <p:nvPr/>
        </p:nvPicPr>
        <p:blipFill>
          <a:blip r:embed="rId2"/>
          <a:srcRect l="24743" t="11463" r="3041" b="70563"/>
          <a:stretch/>
        </p:blipFill>
        <p:spPr>
          <a:xfrm>
            <a:off x="720000" y="2293560"/>
            <a:ext cx="4192920" cy="725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720000" y="1919880"/>
            <a:ext cx="10751760" cy="3977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PLSA позволяет получить из коллекции </a:t>
            </a:r>
            <a:r>
              <a:rPr b="0" i="1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D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 при заданном числе тем |</a:t>
            </a:r>
            <a:r>
              <a:rPr b="0" i="1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T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| матрицы параметров Ф и Θ, но задача матричного разложения F≈Ф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྾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Θ имеет бесконечное множество решений!</a:t>
            </a: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Пусть 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	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	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	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— произвольная невырожденная квадратная матрица. Тогда верно:</a:t>
            </a: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Задача PLSA является некорректно поставленной. Попробуем наложить на неё больше ограничений — это позволить получить Ф и Θ, которые будут обладать дополнительными полезными свойствами.</a:t>
            </a:r>
            <a:endParaRPr b="0" lang="ru-RU" sz="1900" spc="-1" strike="noStrike">
              <a:latin typeface="Arial"/>
            </a:endParaRPr>
          </a:p>
        </p:txBody>
      </p:sp>
      <p:sp>
        <p:nvSpPr>
          <p:cNvPr id="178" name="TextShape 2"/>
          <p:cNvSpPr txBox="1"/>
          <p:nvPr/>
        </p:nvSpPr>
        <p:spPr>
          <a:xfrm>
            <a:off x="720000" y="960120"/>
            <a:ext cx="10751760" cy="958680"/>
          </a:xfrm>
          <a:prstGeom prst="rect">
            <a:avLst/>
          </a:prstGeom>
          <a:noFill/>
          <a:ln>
            <a:noFill/>
          </a:ln>
        </p:spPr>
        <p:txBody>
          <a:bodyPr lIns="0" rIns="0" tIns="7200" bIns="0"/>
          <a:p>
            <a:pPr>
              <a:lnSpc>
                <a:spcPct val="85000"/>
              </a:lnSpc>
            </a:pPr>
            <a:r>
              <a:rPr b="0" lang="ru-RU" sz="3500" spc="-1" strike="noStrike">
                <a:solidFill>
                  <a:srgbClr val="000000"/>
                </a:solidFill>
                <a:latin typeface="IBM Plex Sans SemiBold"/>
                <a:ea typeface="IBM Plex Sans SemiBold"/>
              </a:rPr>
              <a:t>Регуляризация модели PLSA</a:t>
            </a:r>
            <a:endParaRPr b="0" lang="ru-RU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CustomShape 3"/>
          <p:cNvSpPr/>
          <p:nvPr/>
        </p:nvSpPr>
        <p:spPr>
          <a:xfrm>
            <a:off x="720000" y="203040"/>
            <a:ext cx="10751760" cy="47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47880" bIns="47880" anchor="ctr"/>
          <a:p>
            <a:pPr marL="12600">
              <a:lnSpc>
                <a:spcPct val="85000"/>
              </a:lnSpc>
            </a:pPr>
            <a:r>
              <a:rPr b="0" lang="ru-RU" sz="16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Тематическое моделирование ARTM</a:t>
            </a:r>
            <a:endParaRPr b="0" lang="ru-RU" sz="1600" spc="-1" strike="noStrike">
              <a:latin typeface="Arial"/>
            </a:endParaRPr>
          </a:p>
        </p:txBody>
      </p:sp>
      <p:pic>
        <p:nvPicPr>
          <p:cNvPr id="180" name="Google Shape;513;g10fcb560951_0_1384" descr=""/>
          <p:cNvPicPr/>
          <p:nvPr/>
        </p:nvPicPr>
        <p:blipFill>
          <a:blip r:embed="rId1"/>
          <a:srcRect l="30555" t="57016" r="20435" b="33926"/>
          <a:stretch/>
        </p:blipFill>
        <p:spPr>
          <a:xfrm>
            <a:off x="648000" y="3499200"/>
            <a:ext cx="2580840" cy="316800"/>
          </a:xfrm>
          <a:prstGeom prst="rect">
            <a:avLst/>
          </a:prstGeom>
          <a:ln>
            <a:noFill/>
          </a:ln>
        </p:spPr>
      </p:pic>
      <p:pic>
        <p:nvPicPr>
          <p:cNvPr id="181" name="Google Shape;514;g10fcb560951_0_1384" descr=""/>
          <p:cNvPicPr/>
          <p:nvPr/>
        </p:nvPicPr>
        <p:blipFill>
          <a:blip r:embed="rId2"/>
          <a:srcRect l="21516" t="39935" r="60393" b="52763"/>
          <a:stretch/>
        </p:blipFill>
        <p:spPr>
          <a:xfrm>
            <a:off x="1512000" y="3096000"/>
            <a:ext cx="952200" cy="255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Shape 1"/>
          <p:cNvSpPr txBox="1"/>
          <p:nvPr/>
        </p:nvSpPr>
        <p:spPr>
          <a:xfrm>
            <a:off x="720000" y="1919880"/>
            <a:ext cx="10751760" cy="3977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Стандартный приём доопределения некорректно поставленной задачи — регуляризация.</a:t>
            </a: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ARTM (аддитивная регуляризация тематических моделей) расширяет задачу PLSA слагаемыми-регуляризаторами в функционале правдоподобия:</a:t>
            </a: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Здесь </a:t>
            </a:r>
            <a:r>
              <a:rPr b="0" i="1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R</a:t>
            </a:r>
            <a:r>
              <a:rPr b="0" i="1" lang="ru-RU" sz="1900" spc="-1" strike="noStrike" baseline="-25000">
                <a:solidFill>
                  <a:srgbClr val="000000"/>
                </a:solidFill>
                <a:latin typeface="IBM Plex Sans"/>
                <a:ea typeface="IBM Plex Sans"/>
              </a:rPr>
              <a:t>i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 — выраженное в виде функционала ограничение, </a:t>
            </a:r>
            <a:r>
              <a:rPr b="0" i="1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τ</a:t>
            </a:r>
            <a:r>
              <a:rPr b="0" i="1" lang="ru-RU" sz="1900" spc="-1" strike="noStrike" baseline="-25000">
                <a:solidFill>
                  <a:srgbClr val="000000"/>
                </a:solidFill>
                <a:latin typeface="IBM Plex Sans"/>
                <a:ea typeface="IBM Plex Sans"/>
              </a:rPr>
              <a:t>i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 — весовой гиперпараметр.</a:t>
            </a:r>
            <a:endParaRPr b="0" lang="ru-RU" sz="1900" spc="-1" strike="noStrike">
              <a:latin typeface="Arial"/>
            </a:endParaRPr>
          </a:p>
        </p:txBody>
      </p:sp>
      <p:sp>
        <p:nvSpPr>
          <p:cNvPr id="183" name="TextShape 2"/>
          <p:cNvSpPr txBox="1"/>
          <p:nvPr/>
        </p:nvSpPr>
        <p:spPr>
          <a:xfrm>
            <a:off x="720000" y="960120"/>
            <a:ext cx="10751760" cy="958680"/>
          </a:xfrm>
          <a:prstGeom prst="rect">
            <a:avLst/>
          </a:prstGeom>
          <a:noFill/>
          <a:ln>
            <a:noFill/>
          </a:ln>
        </p:spPr>
        <p:txBody>
          <a:bodyPr lIns="0" rIns="0" tIns="7200" bIns="0"/>
          <a:p>
            <a:pPr>
              <a:lnSpc>
                <a:spcPct val="85000"/>
              </a:lnSpc>
            </a:pPr>
            <a:r>
              <a:rPr b="0" lang="ru-RU" sz="3500" spc="-1" strike="noStrike">
                <a:solidFill>
                  <a:srgbClr val="000000"/>
                </a:solidFill>
                <a:latin typeface="IBM Plex Sans SemiBold"/>
                <a:ea typeface="IBM Plex Sans SemiBold"/>
              </a:rPr>
              <a:t>Additive Regularization of Topic Models</a:t>
            </a:r>
            <a:endParaRPr b="0" lang="ru-RU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CustomShape 3"/>
          <p:cNvSpPr/>
          <p:nvPr/>
        </p:nvSpPr>
        <p:spPr>
          <a:xfrm>
            <a:off x="720000" y="203040"/>
            <a:ext cx="10751760" cy="47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47880" bIns="47880" anchor="ctr"/>
          <a:p>
            <a:pPr marL="12600">
              <a:lnSpc>
                <a:spcPct val="85000"/>
              </a:lnSpc>
            </a:pPr>
            <a:r>
              <a:rPr b="0" lang="ru-RU" sz="16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Тематическое моделирование ARTM</a:t>
            </a:r>
            <a:endParaRPr b="0" lang="ru-RU" sz="1600" spc="-1" strike="noStrike">
              <a:latin typeface="Arial"/>
            </a:endParaRPr>
          </a:p>
        </p:txBody>
      </p:sp>
      <p:pic>
        <p:nvPicPr>
          <p:cNvPr id="185" name="Google Shape;522;g10fcb560951_0_1396" descr=""/>
          <p:cNvPicPr/>
          <p:nvPr/>
        </p:nvPicPr>
        <p:blipFill>
          <a:blip r:embed="rId1"/>
          <a:srcRect l="19551" t="44048" r="0" b="24936"/>
          <a:stretch/>
        </p:blipFill>
        <p:spPr>
          <a:xfrm>
            <a:off x="683280" y="3528000"/>
            <a:ext cx="4428720" cy="1296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extShape 1"/>
          <p:cNvSpPr txBox="1"/>
          <p:nvPr/>
        </p:nvSpPr>
        <p:spPr>
          <a:xfrm>
            <a:off x="720000" y="1919880"/>
            <a:ext cx="10751760" cy="3977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Теорема: пусть функция </a:t>
            </a:r>
            <a:r>
              <a:rPr b="0" i="1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R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(Ф, Θ) непрерывно дифференцируема. Тогда точка (Ф, Θ) локального экстремума задачи (3) с ограничениями (2) удовлетворяет системе уравнений со вспомогательными переменными, если из решения исключить нулевые столбцы Ф и Θ:</a:t>
            </a: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endParaRPr b="0" lang="ru-RU" sz="1900" spc="-1" strike="noStrike">
              <a:latin typeface="Arial"/>
            </a:endParaRPr>
          </a:p>
        </p:txBody>
      </p:sp>
      <p:sp>
        <p:nvSpPr>
          <p:cNvPr id="187" name="TextShape 2"/>
          <p:cNvSpPr txBox="1"/>
          <p:nvPr/>
        </p:nvSpPr>
        <p:spPr>
          <a:xfrm>
            <a:off x="720000" y="960120"/>
            <a:ext cx="10751760" cy="958680"/>
          </a:xfrm>
          <a:prstGeom prst="rect">
            <a:avLst/>
          </a:prstGeom>
          <a:noFill/>
          <a:ln>
            <a:noFill/>
          </a:ln>
        </p:spPr>
        <p:txBody>
          <a:bodyPr lIns="0" rIns="0" tIns="7200" bIns="0"/>
          <a:p>
            <a:pPr>
              <a:lnSpc>
                <a:spcPct val="85000"/>
              </a:lnSpc>
            </a:pPr>
            <a:r>
              <a:rPr b="0" lang="ru-RU" sz="3500" spc="-1" strike="noStrike">
                <a:solidFill>
                  <a:srgbClr val="000000"/>
                </a:solidFill>
                <a:latin typeface="IBM Plex Sans SemiBold"/>
                <a:ea typeface="IBM Plex Sans SemiBold"/>
              </a:rPr>
              <a:t>EM-алгоритм для ARTM</a:t>
            </a:r>
            <a:endParaRPr b="0" lang="ru-RU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CustomShape 3"/>
          <p:cNvSpPr/>
          <p:nvPr/>
        </p:nvSpPr>
        <p:spPr>
          <a:xfrm>
            <a:off x="720000" y="203040"/>
            <a:ext cx="10751760" cy="47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47880" bIns="47880" anchor="ctr"/>
          <a:p>
            <a:pPr marL="12600">
              <a:lnSpc>
                <a:spcPct val="85000"/>
              </a:lnSpc>
            </a:pPr>
            <a:r>
              <a:rPr b="0" lang="ru-RU" sz="16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Тематическое моделирование ARTM</a:t>
            </a:r>
            <a:endParaRPr b="0" lang="ru-RU" sz="1600" spc="-1" strike="noStrike">
              <a:latin typeface="Arial"/>
            </a:endParaRPr>
          </a:p>
        </p:txBody>
      </p:sp>
      <p:pic>
        <p:nvPicPr>
          <p:cNvPr id="189" name="Google Shape;530;g10fcb560951_0_1408" descr=""/>
          <p:cNvPicPr/>
          <p:nvPr/>
        </p:nvPicPr>
        <p:blipFill>
          <a:blip r:embed="rId1"/>
          <a:srcRect l="8180" t="47025" r="0" b="0"/>
          <a:stretch/>
        </p:blipFill>
        <p:spPr>
          <a:xfrm>
            <a:off x="648000" y="3656160"/>
            <a:ext cx="5559840" cy="2241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extShape 1"/>
          <p:cNvSpPr txBox="1"/>
          <p:nvPr/>
        </p:nvSpPr>
        <p:spPr>
          <a:xfrm>
            <a:off x="720000" y="1919880"/>
            <a:ext cx="10751760" cy="3977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KL-дивергенция определяется для пары непрерывных распределений </a:t>
            </a:r>
            <a:r>
              <a:rPr b="0" i="1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p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 и </a:t>
            </a:r>
            <a:r>
              <a:rPr b="0" i="1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q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 без нулевых элементов на одинаковом носителе:</a:t>
            </a: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endParaRPr b="0" lang="ru-RU" sz="1900" spc="-1" strike="noStrike">
              <a:latin typeface="Arial"/>
            </a:endParaRPr>
          </a:p>
        </p:txBody>
      </p:sp>
      <p:sp>
        <p:nvSpPr>
          <p:cNvPr id="191" name="TextShape 2"/>
          <p:cNvSpPr txBox="1"/>
          <p:nvPr/>
        </p:nvSpPr>
        <p:spPr>
          <a:xfrm>
            <a:off x="720000" y="960120"/>
            <a:ext cx="10751760" cy="958680"/>
          </a:xfrm>
          <a:prstGeom prst="rect">
            <a:avLst/>
          </a:prstGeom>
          <a:noFill/>
          <a:ln>
            <a:noFill/>
          </a:ln>
        </p:spPr>
        <p:txBody>
          <a:bodyPr lIns="0" rIns="0" tIns="7200" bIns="0"/>
          <a:p>
            <a:pPr>
              <a:lnSpc>
                <a:spcPct val="85000"/>
              </a:lnSpc>
            </a:pPr>
            <a:r>
              <a:rPr b="0" lang="ru-RU" sz="3500" spc="-1" strike="noStrike">
                <a:solidFill>
                  <a:srgbClr val="000000"/>
                </a:solidFill>
                <a:latin typeface="IBM Plex Sans SemiBold"/>
                <a:ea typeface="IBM Plex Sans SemiBold"/>
              </a:rPr>
              <a:t>KL-дивергенция</a:t>
            </a:r>
            <a:endParaRPr b="0" lang="ru-RU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CustomShape 3"/>
          <p:cNvSpPr/>
          <p:nvPr/>
        </p:nvSpPr>
        <p:spPr>
          <a:xfrm>
            <a:off x="720000" y="203040"/>
            <a:ext cx="10751760" cy="47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47880" bIns="47880" anchor="ctr"/>
          <a:p>
            <a:pPr marL="12600">
              <a:lnSpc>
                <a:spcPct val="85000"/>
              </a:lnSpc>
            </a:pPr>
            <a:r>
              <a:rPr b="0" lang="ru-RU" sz="16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Тематическое моделирование ARTM</a:t>
            </a:r>
            <a:endParaRPr b="0" lang="ru-RU" sz="1600" spc="-1" strike="noStrike">
              <a:latin typeface="Arial"/>
            </a:endParaRPr>
          </a:p>
        </p:txBody>
      </p:sp>
      <p:pic>
        <p:nvPicPr>
          <p:cNvPr id="193" name="Google Shape;538;g10fcb560951_0_1445" descr=""/>
          <p:cNvPicPr/>
          <p:nvPr/>
        </p:nvPicPr>
        <p:blipFill>
          <a:blip r:embed="rId1"/>
          <a:srcRect l="17362" t="48608" r="9640" b="0"/>
          <a:stretch/>
        </p:blipFill>
        <p:spPr>
          <a:xfrm>
            <a:off x="720000" y="3229920"/>
            <a:ext cx="3704760" cy="1852560"/>
          </a:xfrm>
          <a:prstGeom prst="rect">
            <a:avLst/>
          </a:prstGeom>
          <a:ln>
            <a:noFill/>
          </a:ln>
        </p:spPr>
      </p:pic>
      <p:pic>
        <p:nvPicPr>
          <p:cNvPr id="194" name="Google Shape;539;g10fcb560951_0_1445" descr=""/>
          <p:cNvPicPr/>
          <p:nvPr/>
        </p:nvPicPr>
        <p:blipFill>
          <a:blip r:embed="rId2"/>
          <a:srcRect l="31993" t="31766" r="22215" b="56410"/>
          <a:stretch/>
        </p:blipFill>
        <p:spPr>
          <a:xfrm>
            <a:off x="720000" y="2642040"/>
            <a:ext cx="2323800" cy="425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extShape 1"/>
          <p:cNvSpPr txBox="1"/>
          <p:nvPr/>
        </p:nvSpPr>
        <p:spPr>
          <a:xfrm>
            <a:off x="720000" y="1919880"/>
            <a:ext cx="10751760" cy="3977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KL-дивергенция определяется для пары непрерывных распределений </a:t>
            </a:r>
            <a:r>
              <a:rPr b="0" i="1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p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 и </a:t>
            </a:r>
            <a:r>
              <a:rPr b="0" i="1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q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 без нулевых элементов на одинаковом носителе:</a:t>
            </a: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и показывает степень вложенности одного распределения в другое. Это несимметричная мера различия распределений. </a:t>
            </a: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Для дискретных распределений </a:t>
            </a:r>
            <a:r>
              <a:rPr b="0" i="1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p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 и </a:t>
            </a:r>
            <a:r>
              <a:rPr b="0" i="1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q 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на одном носителе мощности </a:t>
            </a:r>
            <a:r>
              <a:rPr b="0" i="1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k 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определение аналогичное:</a:t>
            </a: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endParaRPr b="0" lang="ru-RU" sz="1900" spc="-1" strike="noStrike">
              <a:latin typeface="Arial"/>
            </a:endParaRPr>
          </a:p>
        </p:txBody>
      </p:sp>
      <p:sp>
        <p:nvSpPr>
          <p:cNvPr id="196" name="TextShape 2"/>
          <p:cNvSpPr txBox="1"/>
          <p:nvPr/>
        </p:nvSpPr>
        <p:spPr>
          <a:xfrm>
            <a:off x="720000" y="960120"/>
            <a:ext cx="10751760" cy="958680"/>
          </a:xfrm>
          <a:prstGeom prst="rect">
            <a:avLst/>
          </a:prstGeom>
          <a:noFill/>
          <a:ln>
            <a:noFill/>
          </a:ln>
        </p:spPr>
        <p:txBody>
          <a:bodyPr lIns="0" rIns="0" tIns="7200" bIns="0"/>
          <a:p>
            <a:pPr>
              <a:lnSpc>
                <a:spcPct val="85000"/>
              </a:lnSpc>
            </a:pPr>
            <a:r>
              <a:rPr b="0" lang="ru-RU" sz="3500" spc="-1" strike="noStrike">
                <a:solidFill>
                  <a:srgbClr val="000000"/>
                </a:solidFill>
                <a:latin typeface="IBM Plex Sans SemiBold"/>
                <a:ea typeface="IBM Plex Sans SemiBold"/>
              </a:rPr>
              <a:t>KL-дивергенция</a:t>
            </a:r>
            <a:endParaRPr b="0" lang="ru-RU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CustomShape 3"/>
          <p:cNvSpPr/>
          <p:nvPr/>
        </p:nvSpPr>
        <p:spPr>
          <a:xfrm>
            <a:off x="720000" y="203040"/>
            <a:ext cx="10751760" cy="47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47880" bIns="47880" anchor="ctr"/>
          <a:p>
            <a:pPr marL="12600">
              <a:lnSpc>
                <a:spcPct val="85000"/>
              </a:lnSpc>
            </a:pPr>
            <a:r>
              <a:rPr b="0" lang="ru-RU" sz="16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Тематическое моделирование ARTM</a:t>
            </a:r>
            <a:endParaRPr b="0" lang="ru-RU" sz="1600" spc="-1" strike="noStrike">
              <a:latin typeface="Arial"/>
            </a:endParaRPr>
          </a:p>
        </p:txBody>
      </p:sp>
      <p:pic>
        <p:nvPicPr>
          <p:cNvPr id="198" name="Google Shape;547;g10fcb560951_0_1454" descr=""/>
          <p:cNvPicPr/>
          <p:nvPr/>
        </p:nvPicPr>
        <p:blipFill>
          <a:blip r:embed="rId1"/>
          <a:srcRect l="30608" t="30660" r="23788" b="55681"/>
          <a:stretch/>
        </p:blipFill>
        <p:spPr>
          <a:xfrm>
            <a:off x="720000" y="2587680"/>
            <a:ext cx="2695320" cy="559800"/>
          </a:xfrm>
          <a:prstGeom prst="rect">
            <a:avLst/>
          </a:prstGeom>
          <a:ln>
            <a:noFill/>
          </a:ln>
        </p:spPr>
      </p:pic>
      <p:pic>
        <p:nvPicPr>
          <p:cNvPr id="199" name="Google Shape;548;g10fcb560951_0_1454" descr=""/>
          <p:cNvPicPr/>
          <p:nvPr/>
        </p:nvPicPr>
        <p:blipFill>
          <a:blip r:embed="rId2"/>
          <a:srcRect l="36731" t="79502" r="29588" b="3711"/>
          <a:stretch/>
        </p:blipFill>
        <p:spPr>
          <a:xfrm>
            <a:off x="720000" y="4678920"/>
            <a:ext cx="1990440" cy="688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extShape 1"/>
          <p:cNvSpPr txBox="1"/>
          <p:nvPr/>
        </p:nvSpPr>
        <p:spPr>
          <a:xfrm>
            <a:off x="720000" y="1919880"/>
            <a:ext cx="10751760" cy="3977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15000"/>
              </a:lnSpc>
              <a:spcBef>
                <a:spcPts val="1001"/>
              </a:spcBef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Базовый вариант регуляризации — сглаживание параметров заданными вероятностными распределениями. Потребуем близости по KL-дивергенции столбцов </a:t>
            </a:r>
            <a:r>
              <a:rPr b="0" i="1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ф</a:t>
            </a:r>
            <a:r>
              <a:rPr b="0" i="1" lang="ru-RU" sz="1900" spc="-1" strike="noStrike" baseline="-25000">
                <a:solidFill>
                  <a:srgbClr val="000000"/>
                </a:solidFill>
                <a:latin typeface="IBM Plex Sans"/>
                <a:ea typeface="IBM Plex Sans"/>
              </a:rPr>
              <a:t>t</a:t>
            </a:r>
            <a:r>
              <a:rPr b="0" i="1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 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и</a:t>
            </a:r>
            <a:r>
              <a:rPr b="0" i="1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 Θ</a:t>
            </a:r>
            <a:r>
              <a:rPr b="0" i="1" lang="ru-RU" sz="1900" spc="-1" strike="noStrike" baseline="-25000">
                <a:solidFill>
                  <a:srgbClr val="000000"/>
                </a:solidFill>
                <a:latin typeface="IBM Plex Sans"/>
                <a:ea typeface="IBM Plex Sans"/>
              </a:rPr>
              <a:t>d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 к распределениям</a:t>
            </a: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001"/>
              </a:spcBef>
            </a:pP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9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Сложим две суммы с коэффициентами </a:t>
            </a:r>
            <a:r>
              <a:rPr b="0" i="1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τ</a:t>
            </a:r>
            <a:r>
              <a:rPr b="0" i="1" lang="ru-RU" sz="1900" spc="-1" strike="noStrike" baseline="-25000">
                <a:solidFill>
                  <a:srgbClr val="000000"/>
                </a:solidFill>
                <a:latin typeface="IBM Plex Sans"/>
                <a:ea typeface="IBM Plex Sans"/>
              </a:rPr>
              <a:t>1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 и </a:t>
            </a:r>
            <a:r>
              <a:rPr b="0" i="1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τ</a:t>
            </a:r>
            <a:r>
              <a:rPr b="0" i="1" lang="ru-RU" sz="1900" spc="-1" strike="noStrike" baseline="-25000">
                <a:solidFill>
                  <a:srgbClr val="000000"/>
                </a:solidFill>
                <a:latin typeface="IBM Plex Sans"/>
                <a:ea typeface="IBM Plex Sans"/>
              </a:rPr>
              <a:t>2</a:t>
            </a:r>
            <a:r>
              <a:rPr b="0" lang="ru-RU" sz="19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 и удалим константные слагаемые.</a:t>
            </a:r>
            <a:endParaRPr b="0" lang="ru-RU" sz="1900" spc="-1" strike="noStrike">
              <a:latin typeface="Arial"/>
            </a:endParaRPr>
          </a:p>
        </p:txBody>
      </p:sp>
      <p:sp>
        <p:nvSpPr>
          <p:cNvPr id="201" name="TextShape 2"/>
          <p:cNvSpPr txBox="1"/>
          <p:nvPr/>
        </p:nvSpPr>
        <p:spPr>
          <a:xfrm>
            <a:off x="720000" y="960120"/>
            <a:ext cx="10751760" cy="958680"/>
          </a:xfrm>
          <a:prstGeom prst="rect">
            <a:avLst/>
          </a:prstGeom>
          <a:noFill/>
          <a:ln>
            <a:noFill/>
          </a:ln>
        </p:spPr>
        <p:txBody>
          <a:bodyPr lIns="0" rIns="0" tIns="7200" bIns="0"/>
          <a:p>
            <a:pPr>
              <a:lnSpc>
                <a:spcPct val="85000"/>
              </a:lnSpc>
            </a:pPr>
            <a:r>
              <a:rPr b="0" lang="ru-RU" sz="3500" spc="-1" strike="noStrike">
                <a:solidFill>
                  <a:srgbClr val="000000"/>
                </a:solidFill>
                <a:latin typeface="IBM Plex Sans SemiBold"/>
                <a:ea typeface="IBM Plex Sans SemiBold"/>
              </a:rPr>
              <a:t>Пример регуляризатора: сглаживание</a:t>
            </a:r>
            <a:endParaRPr b="0" lang="ru-RU" sz="3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CustomShape 3"/>
          <p:cNvSpPr/>
          <p:nvPr/>
        </p:nvSpPr>
        <p:spPr>
          <a:xfrm>
            <a:off x="720000" y="203040"/>
            <a:ext cx="10751760" cy="47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47880" bIns="47880" anchor="ctr"/>
          <a:p>
            <a:pPr marL="12600">
              <a:lnSpc>
                <a:spcPct val="85000"/>
              </a:lnSpc>
            </a:pPr>
            <a:r>
              <a:rPr b="0" lang="ru-RU" sz="1600" spc="-1" strike="noStrike">
                <a:solidFill>
                  <a:srgbClr val="000000"/>
                </a:solidFill>
                <a:latin typeface="IBM Plex Sans"/>
                <a:ea typeface="IBM Plex Sans"/>
              </a:rPr>
              <a:t>Тематическое моделирование ARTM</a:t>
            </a:r>
            <a:endParaRPr b="0" lang="ru-RU" sz="1600" spc="-1" strike="noStrike">
              <a:latin typeface="Arial"/>
            </a:endParaRPr>
          </a:p>
        </p:txBody>
      </p:sp>
      <p:pic>
        <p:nvPicPr>
          <p:cNvPr id="203" name="Google Shape;556;g10fcb560951_0_1417" descr=""/>
          <p:cNvPicPr/>
          <p:nvPr/>
        </p:nvPicPr>
        <p:blipFill>
          <a:blip r:embed="rId1"/>
          <a:srcRect l="6341" t="79492" r="6429" b="4791"/>
          <a:stretch/>
        </p:blipFill>
        <p:spPr>
          <a:xfrm>
            <a:off x="716040" y="4724640"/>
            <a:ext cx="5547960" cy="606240"/>
          </a:xfrm>
          <a:prstGeom prst="rect">
            <a:avLst/>
          </a:prstGeom>
          <a:ln>
            <a:noFill/>
          </a:ln>
        </p:spPr>
      </p:pic>
      <p:pic>
        <p:nvPicPr>
          <p:cNvPr id="204" name="Google Shape;557;g10fcb560951_0_1417" descr=""/>
          <p:cNvPicPr/>
          <p:nvPr/>
        </p:nvPicPr>
        <p:blipFill>
          <a:blip r:embed="rId2"/>
          <a:srcRect l="10403" t="40743" r="14316" b="42598"/>
          <a:stretch/>
        </p:blipFill>
        <p:spPr>
          <a:xfrm>
            <a:off x="720000" y="3497760"/>
            <a:ext cx="4515480" cy="606240"/>
          </a:xfrm>
          <a:prstGeom prst="rect">
            <a:avLst/>
          </a:prstGeom>
          <a:ln>
            <a:noFill/>
          </a:ln>
        </p:spPr>
      </p:pic>
      <p:pic>
        <p:nvPicPr>
          <p:cNvPr id="205" name="Google Shape;558;g10fcb560951_0_1417" descr=""/>
          <p:cNvPicPr/>
          <p:nvPr/>
        </p:nvPicPr>
        <p:blipFill>
          <a:blip r:embed="rId3"/>
          <a:srcRect l="34649" t="32021" r="19371" b="59740"/>
          <a:stretch/>
        </p:blipFill>
        <p:spPr>
          <a:xfrm>
            <a:off x="732240" y="2954520"/>
            <a:ext cx="2723760" cy="295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ru-RU</dc:language>
  <cp:lastModifiedBy/>
  <dcterms:modified xsi:type="dcterms:W3CDTF">2022-04-19T11:20:23Z</dcterms:modified>
  <cp:revision>1</cp:revision>
  <dc:subject/>
  <dc:title/>
</cp:coreProperties>
</file>